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658" r:id="rId3"/>
    <p:sldId id="257" r:id="rId4"/>
    <p:sldId id="619" r:id="rId5"/>
    <p:sldId id="621" r:id="rId6"/>
    <p:sldId id="626" r:id="rId7"/>
    <p:sldId id="659" r:id="rId8"/>
    <p:sldId id="646" r:id="rId9"/>
    <p:sldId id="649" r:id="rId10"/>
    <p:sldId id="660" r:id="rId11"/>
    <p:sldId id="654" r:id="rId12"/>
    <p:sldId id="655" r:id="rId13"/>
    <p:sldId id="4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BDC2D-117C-4FA2-9CC4-6E19D9E5FA49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245C-C979-4166-BF3D-4C7AC67354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17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7997B73-3ABC-4ACD-8118-7FB2C63A7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7FF01D-7752-4B26-B9FD-4C576BFCC4EE}" type="slidenum">
              <a:rPr lang="en-GB" altLang="en-US"/>
              <a:pPr/>
              <a:t>13</a:t>
            </a:fld>
            <a:endParaRPr lang="en-GB" altLang="en-US" dirty="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D83FCB9-9CCF-4831-83BF-57E781CC5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0" y="728663"/>
            <a:ext cx="6477000" cy="3643312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75D9263-EC9F-4759-9082-C763817B9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14863"/>
            <a:ext cx="5027613" cy="4370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0" dirty="0">
                <a:latin typeface="Arial" panose="020B0604020202020204" pitchFamily="34" charset="0"/>
              </a:rPr>
              <a:t>Draw their attention to the help that the Business Gateway can give them.</a:t>
            </a:r>
          </a:p>
          <a:p>
            <a:pPr eaLnBrk="1" hangingPunct="1"/>
            <a:endParaRPr lang="en-GB" altLang="en-US" b="0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0" dirty="0">
                <a:latin typeface="Arial" panose="020B0604020202020204" pitchFamily="34" charset="0"/>
              </a:rPr>
              <a:t>Encourage attendance at the other workshops highlighted in the course of the workshop.</a:t>
            </a:r>
          </a:p>
          <a:p>
            <a:pPr eaLnBrk="1" hangingPunct="1"/>
            <a:endParaRPr lang="en-GB" altLang="en-US" b="0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0" dirty="0">
                <a:latin typeface="Arial" panose="020B0604020202020204" pitchFamily="34" charset="0"/>
              </a:rPr>
              <a:t>Encourage them to speak to their Business Advisors and to use the Business Information Line to help them put together their marketing plan.</a:t>
            </a:r>
          </a:p>
          <a:p>
            <a:pPr eaLnBrk="1" hangingPunct="1"/>
            <a:endParaRPr lang="en-GB" altLang="en-US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image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/>
        </p:nvCxnSpPr>
        <p:spPr>
          <a:xfrm>
            <a:off x="371381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050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4" t="10592" r="33293" b="26533"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AF317A9-2158-3847-B62B-C84B053A3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6267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D330F-4A0D-B049-9AF3-DE67150706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16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D6A0A-3434-6E49-BF4D-EA7651E03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51" t="18807" r="12901" b="8297"/>
          <a:stretch/>
        </p:blipFill>
        <p:spPr>
          <a:xfrm>
            <a:off x="-1" y="0"/>
            <a:ext cx="4705351" cy="52546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9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2A838-7520-534A-A1B0-422C89591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2" t="18913" r="13337" b="8324"/>
          <a:stretch/>
        </p:blipFill>
        <p:spPr>
          <a:xfrm>
            <a:off x="-1" y="-1"/>
            <a:ext cx="4673601" cy="5245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8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CC070-5DFA-5E44-BB18-77B3DF41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62" t="19130" r="12983" b="7917"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7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2" t="19130" r="12983" b="7917"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small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A5AB52-67C4-464D-B050-592A148A0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6" t="18491" r="12901" b="8297"/>
          <a:stretch/>
        </p:blipFill>
        <p:spPr>
          <a:xfrm>
            <a:off x="0" y="0"/>
            <a:ext cx="3542136" cy="3958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7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smaller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7DE07-EAD4-344A-8915-2315770C2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2" t="18913" r="13337" b="8324"/>
          <a:stretch/>
        </p:blipFill>
        <p:spPr>
          <a:xfrm>
            <a:off x="-1" y="0"/>
            <a:ext cx="3542137" cy="39752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4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smaller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904F-F154-C949-9AD7-38592429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62" t="19130" r="12983" b="7917"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8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sma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2" t="19130" r="12983" b="7917"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72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F69B-512C-4473-ADA4-C1AFDB52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23C79-7A8D-4C52-8530-D4CAFDFA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BB42F-E3F0-4685-866B-F5B5877A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D666E-751A-4DBD-8D78-116193F039B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410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4" t="10592" r="33293" b="26533"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85654EB-E6F8-A947-A42F-322DDAC4DC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776F8-AD6B-EE4B-B1CE-3D8B62E0D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1718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FE002E-0E57-7347-AB15-FCFE1E7D01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37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C0BA3C-3463-B946-A861-0F86FF200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798EAC6-4302-D14B-9084-784E581FC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2B645-B825-8248-9805-D4C0F187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854" y="5773127"/>
            <a:ext cx="2908046" cy="545123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661B14-5B76-D64A-9668-B95A10AD9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6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67DB4F-CF86-604D-AA83-BD9C6DE67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116C5-9FFB-5741-B84A-8CE0BA35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19" y="5773127"/>
            <a:ext cx="2908046" cy="545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/>
        </p:nvCxnSpPr>
        <p:spPr>
          <a:xfrm>
            <a:off x="1011395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7064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9E2F11-DF6A-8948-AB18-E2E2599260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8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8588" y="2477633"/>
            <a:ext cx="374525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615" y="-7199"/>
            <a:ext cx="7325907" cy="587801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6307191"/>
              <a:gd name="connsiteY0" fmla="*/ 12206 h 4323592"/>
              <a:gd name="connsiteX1" fmla="*/ 5867765 w 6307191"/>
              <a:gd name="connsiteY1" fmla="*/ 0 h 4323592"/>
              <a:gd name="connsiteX2" fmla="*/ 5873625 w 6307191"/>
              <a:gd name="connsiteY2" fmla="*/ 4323591 h 4323592"/>
              <a:gd name="connsiteX3" fmla="*/ 0 w 6307191"/>
              <a:gd name="connsiteY3" fmla="*/ 12206 h 4323592"/>
              <a:gd name="connsiteX0" fmla="*/ 0 w 7867049"/>
              <a:gd name="connsiteY0" fmla="*/ 12206 h 4323592"/>
              <a:gd name="connsiteX1" fmla="*/ 7320047 w 7867049"/>
              <a:gd name="connsiteY1" fmla="*/ 0 h 4323592"/>
              <a:gd name="connsiteX2" fmla="*/ 7325907 w 7867049"/>
              <a:gd name="connsiteY2" fmla="*/ 4323591 h 4323592"/>
              <a:gd name="connsiteX3" fmla="*/ 0 w 7867049"/>
              <a:gd name="connsiteY3" fmla="*/ 12206 h 4323592"/>
              <a:gd name="connsiteX0" fmla="*/ 0 w 7325907"/>
              <a:gd name="connsiteY0" fmla="*/ 12206 h 4323592"/>
              <a:gd name="connsiteX1" fmla="*/ 7320047 w 7325907"/>
              <a:gd name="connsiteY1" fmla="*/ 0 h 4323592"/>
              <a:gd name="connsiteX2" fmla="*/ 7325907 w 7325907"/>
              <a:gd name="connsiteY2" fmla="*/ 4323591 h 4323592"/>
              <a:gd name="connsiteX3" fmla="*/ 0 w 7325907"/>
              <a:gd name="connsiteY3" fmla="*/ 12206 h 4323592"/>
              <a:gd name="connsiteX0" fmla="*/ 37293 w 7363200"/>
              <a:gd name="connsiteY0" fmla="*/ 12206 h 4482392"/>
              <a:gd name="connsiteX1" fmla="*/ 7357340 w 7363200"/>
              <a:gd name="connsiteY1" fmla="*/ 0 h 4482392"/>
              <a:gd name="connsiteX2" fmla="*/ 7363200 w 7363200"/>
              <a:gd name="connsiteY2" fmla="*/ 4323591 h 4482392"/>
              <a:gd name="connsiteX3" fmla="*/ 4630276 w 7363200"/>
              <a:gd name="connsiteY3" fmla="*/ 3210118 h 4482392"/>
              <a:gd name="connsiteX4" fmla="*/ 37293 w 7363200"/>
              <a:gd name="connsiteY4" fmla="*/ 12206 h 4482392"/>
              <a:gd name="connsiteX0" fmla="*/ 907912 w 8773976"/>
              <a:gd name="connsiteY0" fmla="*/ 223743 h 4659398"/>
              <a:gd name="connsiteX1" fmla="*/ 8227959 w 8773976"/>
              <a:gd name="connsiteY1" fmla="*/ 211537 h 4659398"/>
              <a:gd name="connsiteX2" fmla="*/ 8233819 w 8773976"/>
              <a:gd name="connsiteY2" fmla="*/ 4535128 h 4659398"/>
              <a:gd name="connsiteX3" fmla="*/ 921211 w 8773976"/>
              <a:gd name="connsiteY3" fmla="*/ 3201218 h 4659398"/>
              <a:gd name="connsiteX4" fmla="*/ 907912 w 8773976"/>
              <a:gd name="connsiteY4" fmla="*/ 223743 h 4659398"/>
              <a:gd name="connsiteX0" fmla="*/ 907912 w 8233819"/>
              <a:gd name="connsiteY0" fmla="*/ 223743 h 4659398"/>
              <a:gd name="connsiteX1" fmla="*/ 8227959 w 8233819"/>
              <a:gd name="connsiteY1" fmla="*/ 211537 h 4659398"/>
              <a:gd name="connsiteX2" fmla="*/ 8233819 w 8233819"/>
              <a:gd name="connsiteY2" fmla="*/ 4535128 h 4659398"/>
              <a:gd name="connsiteX3" fmla="*/ 921211 w 8233819"/>
              <a:gd name="connsiteY3" fmla="*/ 3201218 h 4659398"/>
              <a:gd name="connsiteX4" fmla="*/ 907912 w 8233819"/>
              <a:gd name="connsiteY4" fmla="*/ 223743 h 4659398"/>
              <a:gd name="connsiteX0" fmla="*/ 907912 w 8233819"/>
              <a:gd name="connsiteY0" fmla="*/ 12206 h 4447861"/>
              <a:gd name="connsiteX1" fmla="*/ 8227959 w 8233819"/>
              <a:gd name="connsiteY1" fmla="*/ 0 h 4447861"/>
              <a:gd name="connsiteX2" fmla="*/ 8233819 w 8233819"/>
              <a:gd name="connsiteY2" fmla="*/ 4323591 h 4447861"/>
              <a:gd name="connsiteX3" fmla="*/ 921211 w 8233819"/>
              <a:gd name="connsiteY3" fmla="*/ 2989681 h 4447861"/>
              <a:gd name="connsiteX4" fmla="*/ 907912 w 8233819"/>
              <a:gd name="connsiteY4" fmla="*/ 12206 h 4447861"/>
              <a:gd name="connsiteX0" fmla="*/ 0 w 7325907"/>
              <a:gd name="connsiteY0" fmla="*/ 12206 h 4447861"/>
              <a:gd name="connsiteX1" fmla="*/ 7320047 w 7325907"/>
              <a:gd name="connsiteY1" fmla="*/ 0 h 4447861"/>
              <a:gd name="connsiteX2" fmla="*/ 7325907 w 7325907"/>
              <a:gd name="connsiteY2" fmla="*/ 4323591 h 4447861"/>
              <a:gd name="connsiteX3" fmla="*/ 13299 w 7325907"/>
              <a:gd name="connsiteY3" fmla="*/ 2989681 h 4447861"/>
              <a:gd name="connsiteX4" fmla="*/ 0 w 7325907"/>
              <a:gd name="connsiteY4" fmla="*/ 12206 h 4447861"/>
              <a:gd name="connsiteX0" fmla="*/ 0 w 7859234"/>
              <a:gd name="connsiteY0" fmla="*/ 12206 h 4334662"/>
              <a:gd name="connsiteX1" fmla="*/ 7320047 w 7859234"/>
              <a:gd name="connsiteY1" fmla="*/ 0 h 4334662"/>
              <a:gd name="connsiteX2" fmla="*/ 7325907 w 7859234"/>
              <a:gd name="connsiteY2" fmla="*/ 4323591 h 4334662"/>
              <a:gd name="connsiteX3" fmla="*/ 13299 w 7859234"/>
              <a:gd name="connsiteY3" fmla="*/ 2989681 h 4334662"/>
              <a:gd name="connsiteX4" fmla="*/ 0 w 7859234"/>
              <a:gd name="connsiteY4" fmla="*/ 12206 h 4334662"/>
              <a:gd name="connsiteX0" fmla="*/ 0 w 7903631"/>
              <a:gd name="connsiteY0" fmla="*/ 12206 h 4323642"/>
              <a:gd name="connsiteX1" fmla="*/ 7320047 w 7903631"/>
              <a:gd name="connsiteY1" fmla="*/ 0 h 4323642"/>
              <a:gd name="connsiteX2" fmla="*/ 7325907 w 7903631"/>
              <a:gd name="connsiteY2" fmla="*/ 4323591 h 4323642"/>
              <a:gd name="connsiteX3" fmla="*/ 13299 w 7903631"/>
              <a:gd name="connsiteY3" fmla="*/ 2989681 h 4323642"/>
              <a:gd name="connsiteX4" fmla="*/ 0 w 7903631"/>
              <a:gd name="connsiteY4" fmla="*/ 12206 h 4323642"/>
              <a:gd name="connsiteX0" fmla="*/ 0 w 8299784"/>
              <a:gd name="connsiteY0" fmla="*/ 12206 h 4323765"/>
              <a:gd name="connsiteX1" fmla="*/ 7320047 w 8299784"/>
              <a:gd name="connsiteY1" fmla="*/ 0 h 4323765"/>
              <a:gd name="connsiteX2" fmla="*/ 7325907 w 8299784"/>
              <a:gd name="connsiteY2" fmla="*/ 4323591 h 4323765"/>
              <a:gd name="connsiteX3" fmla="*/ 13299 w 8299784"/>
              <a:gd name="connsiteY3" fmla="*/ 2989681 h 4323765"/>
              <a:gd name="connsiteX4" fmla="*/ 0 w 8299784"/>
              <a:gd name="connsiteY4" fmla="*/ 12206 h 4323765"/>
              <a:gd name="connsiteX0" fmla="*/ 0 w 7325907"/>
              <a:gd name="connsiteY0" fmla="*/ 12206 h 4323765"/>
              <a:gd name="connsiteX1" fmla="*/ 7320047 w 7325907"/>
              <a:gd name="connsiteY1" fmla="*/ 0 h 4323765"/>
              <a:gd name="connsiteX2" fmla="*/ 7325907 w 7325907"/>
              <a:gd name="connsiteY2" fmla="*/ 4323591 h 4323765"/>
              <a:gd name="connsiteX3" fmla="*/ 13299 w 7325907"/>
              <a:gd name="connsiteY3" fmla="*/ 2989681 h 4323765"/>
              <a:gd name="connsiteX4" fmla="*/ 0 w 7325907"/>
              <a:gd name="connsiteY4" fmla="*/ 12206 h 432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5907" h="4323765">
                <a:moveTo>
                  <a:pt x="0" y="12206"/>
                </a:moveTo>
                <a:lnTo>
                  <a:pt x="7320047" y="0"/>
                </a:lnTo>
                <a:cubicBezTo>
                  <a:pt x="7322000" y="1441197"/>
                  <a:pt x="7323954" y="2882394"/>
                  <a:pt x="7325907" y="4323591"/>
                </a:cubicBezTo>
                <a:cubicBezTo>
                  <a:pt x="5132243" y="4335778"/>
                  <a:pt x="1234283" y="3708245"/>
                  <a:pt x="13299" y="2989681"/>
                </a:cubicBezTo>
                <a:lnTo>
                  <a:pt x="0" y="12206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8588" y="3052610"/>
            <a:ext cx="3745250" cy="727075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to go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E2978-2DD1-E244-A415-6A38AA8F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5870597"/>
            <a:ext cx="2384646" cy="4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8" y="2265501"/>
            <a:ext cx="8567797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2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3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9" y="2265500"/>
            <a:ext cx="8545126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8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_grey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_blue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2pPr>
            <a:lvl3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4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28035-3EA1-914F-9623-D8230F3B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1"/>
            <a:ext cx="11106150" cy="9731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D6EC7-0EDA-5347-ACFF-2EB358610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850563"/>
            <a:ext cx="11106150" cy="39932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8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  <p:sldLayoutId id="2147483650" r:id="rId4"/>
    <p:sldLayoutId id="2147483657" r:id="rId5"/>
    <p:sldLayoutId id="2147483658" r:id="rId6"/>
    <p:sldLayoutId id="2147483659" r:id="rId7"/>
    <p:sldLayoutId id="2147483662" r:id="rId8"/>
    <p:sldLayoutId id="2147483670" r:id="rId9"/>
    <p:sldLayoutId id="2147483654" r:id="rId10"/>
    <p:sldLayoutId id="2147483655" r:id="rId11"/>
    <p:sldLayoutId id="2147483661" r:id="rId12"/>
    <p:sldLayoutId id="2147483656" r:id="rId13"/>
    <p:sldLayoutId id="2147483669" r:id="rId14"/>
    <p:sldLayoutId id="2147483668" r:id="rId15"/>
    <p:sldLayoutId id="2147483667" r:id="rId16"/>
    <p:sldLayoutId id="2147483666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>
          <p15:clr>
            <a:srgbClr val="F26B43"/>
          </p15:clr>
        </p15:guide>
        <p15:guide id="13" pos="3840">
          <p15:clr>
            <a:srgbClr val="F26B43"/>
          </p15:clr>
        </p15:guide>
        <p15:guide id="14" pos="340">
          <p15:clr>
            <a:srgbClr val="F26B43"/>
          </p15:clr>
        </p15:guide>
        <p15:guide id="15" orient="horz" pos="340">
          <p15:clr>
            <a:srgbClr val="F26B43"/>
          </p15:clr>
        </p15:guide>
        <p15:guide id="16" pos="7336">
          <p15:clr>
            <a:srgbClr val="F26B43"/>
          </p15:clr>
        </p15:guide>
        <p15:guide id="17" orient="horz" pos="3980">
          <p15:clr>
            <a:srgbClr val="F26B43"/>
          </p15:clr>
        </p15:guide>
        <p15:guide id="18" pos="642">
          <p15:clr>
            <a:srgbClr val="F26B43"/>
          </p15:clr>
        </p15:guide>
        <p15:guide id="19" orient="horz" pos="3698">
          <p15:clr>
            <a:srgbClr val="F26B43"/>
          </p15:clr>
        </p15:guide>
        <p15:guide id="20" pos="73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atewa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95481-9E55-48AE-9EE8-42C7E6E8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1772529"/>
            <a:ext cx="6778209" cy="3165230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PR Tips for Business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Three Session Workbook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Picture Placeholder 6" descr="A close up of a person wearing a microphone&#10;&#10;Description automatically generated">
            <a:extLst>
              <a:ext uri="{FF2B5EF4-FFF2-40B4-BE49-F238E27FC236}">
                <a16:creationId xmlns:a16="http://schemas.microsoft.com/office/drawing/2014/main" id="{30E1CE73-87CF-42BF-B70D-1C37C9847F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248" b="11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565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DC2EB0-9832-4A8F-B2BF-7D18E4F52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2351" y="2067951"/>
            <a:ext cx="8671487" cy="3450722"/>
          </a:xfrm>
        </p:spPr>
        <p:txBody>
          <a:bodyPr/>
          <a:lstStyle/>
          <a:p>
            <a:r>
              <a:rPr lang="en-GB" dirty="0"/>
              <a:t>Session 3</a:t>
            </a:r>
          </a:p>
        </p:txBody>
      </p:sp>
    </p:spTree>
    <p:extLst>
      <p:ext uri="{BB962C8B-B14F-4D97-AF65-F5344CB8AC3E}">
        <p14:creationId xmlns:p14="http://schemas.microsoft.com/office/powerpoint/2010/main" val="227347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EFB-0B2A-4EA6-89BE-A8D5C626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50" y="487166"/>
            <a:ext cx="11148740" cy="827284"/>
          </a:xfrm>
        </p:spPr>
        <p:txBody>
          <a:bodyPr/>
          <a:lstStyle/>
          <a:p>
            <a:r>
              <a:rPr lang="en-GB" dirty="0"/>
              <a:t>Exercise 1</a:t>
            </a:r>
            <a:br>
              <a:rPr lang="en-GB" dirty="0"/>
            </a:br>
            <a:r>
              <a:rPr lang="en-GB" dirty="0"/>
              <a:t>Make a start on your first press/media release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74C49-C59E-4B0D-8CC2-35C832C3928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8712" y="1758462"/>
            <a:ext cx="9272587" cy="4127988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Remember the rules - 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What - is happening</a:t>
            </a:r>
          </a:p>
          <a:p>
            <a:pPr marL="457200" indent="-457200">
              <a:spcBef>
                <a:spcPts val="2133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Who - is it happening to</a:t>
            </a:r>
          </a:p>
          <a:p>
            <a:pPr marL="457200" indent="-457200">
              <a:spcBef>
                <a:spcPts val="2133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Where - is it happening</a:t>
            </a:r>
          </a:p>
          <a:p>
            <a:pPr marL="457200" indent="-457200">
              <a:spcBef>
                <a:spcPts val="2133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When - is it happening</a:t>
            </a:r>
          </a:p>
          <a:p>
            <a:pPr marL="457200" indent="-457200">
              <a:spcBef>
                <a:spcPts val="2133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Why - is it happening</a:t>
            </a:r>
          </a:p>
          <a:p>
            <a:pPr marL="457200" indent="-45720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How are you involved</a:t>
            </a:r>
            <a:r>
              <a:rPr lang="en-GB" sz="2800" dirty="0"/>
              <a:t> </a:t>
            </a:r>
          </a:p>
          <a:p>
            <a:pPr>
              <a:defRPr/>
            </a:pPr>
            <a:endParaRPr lang="en-GB" altLang="ja-JP" sz="28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80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EFB-0B2A-4EA6-89BE-A8D5C62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                 </a:t>
            </a:r>
            <a:r>
              <a:rPr lang="en-GB" sz="4400" b="0" dirty="0">
                <a:solidFill>
                  <a:schemeClr val="tx1"/>
                </a:solidFill>
              </a:rPr>
              <a:t>Create a ‘realistic’ media list</a:t>
            </a:r>
            <a:endParaRPr lang="en-GB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64B27C36-38A8-49CF-A878-35EDF2848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9" y="2128838"/>
            <a:ext cx="2484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Seminars</a:t>
            </a:r>
          </a:p>
          <a:p>
            <a:pPr algn="l"/>
            <a:r>
              <a:rPr lang="en-GB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Workshops</a:t>
            </a:r>
          </a:p>
          <a:p>
            <a:pPr algn="l"/>
            <a:r>
              <a:rPr lang="en-GB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Networking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625EE280-A187-4648-8CF6-F94DD04AF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9" y="2136775"/>
            <a:ext cx="38115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Business Advisors</a:t>
            </a:r>
          </a:p>
          <a:p>
            <a:pPr algn="l"/>
            <a:r>
              <a:rPr lang="en-GB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Information Advisors</a:t>
            </a:r>
          </a:p>
          <a:p>
            <a:pPr algn="l"/>
            <a:r>
              <a:rPr lang="en-GB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Materials</a:t>
            </a:r>
          </a:p>
          <a:p>
            <a:pPr algn="l"/>
            <a:r>
              <a:rPr lang="en-GB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Business Information</a:t>
            </a:r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4513D145-4857-490D-8463-16ED3CCC5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3413125"/>
            <a:ext cx="44880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sz="2400" b="1" dirty="0">
                <a:solidFill>
                  <a:srgbClr val="0054A5"/>
                </a:solidFill>
                <a:latin typeface="Calibri" panose="020F0502020204030204" pitchFamily="34" charset="0"/>
              </a:rPr>
              <a:t>Contact us : </a:t>
            </a:r>
          </a:p>
          <a:p>
            <a:pPr algn="l"/>
            <a:r>
              <a:rPr lang="en-GB" altLang="en-US" sz="2400" dirty="0">
                <a:solidFill>
                  <a:srgbClr val="0054A5"/>
                </a:solidFill>
                <a:latin typeface="Calibri" panose="020F0502020204030204" pitchFamily="34" charset="0"/>
                <a:hlinkClick r:id="rId3"/>
              </a:rPr>
              <a:t>www.bgateway.com</a:t>
            </a:r>
            <a:endParaRPr lang="en-GB" altLang="en-US" sz="2400" dirty="0">
              <a:solidFill>
                <a:srgbClr val="0054A5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0300 013 4753</a:t>
            </a:r>
          </a:p>
          <a:p>
            <a:pPr algn="l"/>
            <a:r>
              <a:rPr lang="en-US" altLang="en-US" sz="2000" dirty="0">
                <a:solidFill>
                  <a:srgbClr val="0054A5"/>
                </a:solidFill>
                <a:latin typeface="Calibri" panose="020F0502020204030204" pitchFamily="34" charset="0"/>
              </a:rPr>
              <a:t>8.00am to 6.00pm</a:t>
            </a:r>
            <a:r>
              <a:rPr lang="en-US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, </a:t>
            </a:r>
            <a:r>
              <a:rPr lang="en-US" altLang="en-US" dirty="0">
                <a:solidFill>
                  <a:srgbClr val="0054A5"/>
                </a:solidFill>
                <a:latin typeface="Calibri" panose="020F0502020204030204" pitchFamily="34" charset="0"/>
              </a:rPr>
              <a:t>Monday to Friday</a:t>
            </a:r>
          </a:p>
          <a:p>
            <a:pPr algn="l"/>
            <a:endParaRPr lang="en-GB" altLang="en-US" sz="2400" dirty="0">
              <a:solidFill>
                <a:srgbClr val="0054A5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053FB445-AE79-4EE3-A55C-3A8F5291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9" y="5375136"/>
            <a:ext cx="7113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sz="2400" dirty="0">
                <a:solidFill>
                  <a:srgbClr val="0054A5"/>
                </a:solidFill>
                <a:latin typeface="Calibri" panose="020F0502020204030204" pitchFamily="34" charset="0"/>
              </a:rPr>
              <a:t>HM Revenue and Customs, www.hmrc.gov.uk</a:t>
            </a:r>
          </a:p>
        </p:txBody>
      </p:sp>
      <p:sp>
        <p:nvSpPr>
          <p:cNvPr id="24582" name="Text Box 2">
            <a:extLst>
              <a:ext uri="{FF2B5EF4-FFF2-40B4-BE49-F238E27FC236}">
                <a16:creationId xmlns:a16="http://schemas.microsoft.com/office/drawing/2014/main" id="{8C61C2DF-41C0-44D5-B081-174785CBD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1431926"/>
            <a:ext cx="5195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sz="2800" b="1" dirty="0">
                <a:solidFill>
                  <a:srgbClr val="0054A5"/>
                </a:solidFill>
                <a:latin typeface="Calibri" panose="020F0502020204030204" pitchFamily="34" charset="0"/>
              </a:rPr>
              <a:t>How can Business Gateway help?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C2511-63D9-4C64-8EFF-067F6D371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DC2EB0-9832-4A8F-B2BF-7D18E4F52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2351" y="2067951"/>
            <a:ext cx="8671487" cy="3450722"/>
          </a:xfrm>
        </p:spPr>
        <p:txBody>
          <a:bodyPr/>
          <a:lstStyle/>
          <a:p>
            <a:r>
              <a:rPr lang="en-GB" dirty="0"/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140211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EFB-0B2A-4EA6-89BE-A8D5C62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74C49-C59E-4B0D-8CC2-35C832C3928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9994" y="2377440"/>
            <a:ext cx="9571305" cy="350901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</a:rPr>
              <a:t>What is PR?</a:t>
            </a:r>
          </a:p>
          <a:p>
            <a:pPr algn="ctr"/>
            <a:endParaRPr lang="en-GB" sz="4000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54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1AD25C-EA7E-4719-9F22-5D4CC6237C5A}"/>
              </a:ext>
            </a:extLst>
          </p:cNvPr>
          <p:cNvSpPr/>
          <p:nvPr/>
        </p:nvSpPr>
        <p:spPr>
          <a:xfrm>
            <a:off x="2025747" y="1406769"/>
            <a:ext cx="820146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The definition – 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“</a:t>
            </a:r>
            <a:r>
              <a:rPr lang="en-GB" altLang="en-US" sz="2400" dirty="0"/>
              <a:t>Public relations is a strategic communication </a:t>
            </a:r>
          </a:p>
          <a:p>
            <a:pPr>
              <a:defRPr/>
            </a:pPr>
            <a:r>
              <a:rPr lang="en-GB" altLang="en-US" sz="2400" dirty="0"/>
              <a:t>process that builds mutually beneficial relationships between organisations and their publics.”  </a:t>
            </a:r>
          </a:p>
          <a:p>
            <a:pPr>
              <a:defRPr/>
            </a:pPr>
            <a:endParaRPr lang="en-GB" altLang="en-US" sz="2400" dirty="0"/>
          </a:p>
          <a:p>
            <a:pPr>
              <a:defRPr/>
            </a:pP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8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EFB-0B2A-4EA6-89BE-A8D5C62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74C49-C59E-4B0D-8CC2-35C832C3928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97945" y="1983545"/>
            <a:ext cx="6288258" cy="3129181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What is the Marketing Mix and where does PR sit?</a:t>
            </a:r>
          </a:p>
        </p:txBody>
      </p:sp>
    </p:spTree>
    <p:extLst>
      <p:ext uri="{BB962C8B-B14F-4D97-AF65-F5344CB8AC3E}">
        <p14:creationId xmlns:p14="http://schemas.microsoft.com/office/powerpoint/2010/main" val="321161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EFB-0B2A-4EA6-89BE-A8D5C626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30" y="585639"/>
            <a:ext cx="11148740" cy="487396"/>
          </a:xfrm>
        </p:spPr>
        <p:txBody>
          <a:bodyPr/>
          <a:lstStyle/>
          <a:p>
            <a:r>
              <a:rPr lang="en-GB" dirty="0"/>
              <a:t>Exercise 3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74C49-C59E-4B0D-8CC2-35C832C3928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81686" y="1314450"/>
            <a:ext cx="9678572" cy="4572000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4000" dirty="0"/>
              <a:t>List at least 3 PR tactics widely used in campaigns to help build brand awareness</a:t>
            </a:r>
          </a:p>
          <a:p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21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DC2EB0-9832-4A8F-B2BF-7D18E4F52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2351" y="2067951"/>
            <a:ext cx="8671487" cy="3450722"/>
          </a:xfrm>
        </p:spPr>
        <p:txBody>
          <a:bodyPr/>
          <a:lstStyle/>
          <a:p>
            <a:r>
              <a:rPr lang="en-GB" dirty="0"/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174495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EFB-0B2A-4EA6-89BE-A8D5C62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74C49-C59E-4B0D-8CC2-35C832C3928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8712" y="1702190"/>
            <a:ext cx="9272587" cy="4184259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What is the difference between </a:t>
            </a:r>
          </a:p>
          <a:p>
            <a:pPr algn="ctr"/>
            <a:r>
              <a:rPr lang="en-GB" sz="4000" dirty="0"/>
              <a:t>PR &amp; Advertising?</a:t>
            </a:r>
          </a:p>
        </p:txBody>
      </p:sp>
    </p:spTree>
    <p:extLst>
      <p:ext uri="{BB962C8B-B14F-4D97-AF65-F5344CB8AC3E}">
        <p14:creationId xmlns:p14="http://schemas.microsoft.com/office/powerpoint/2010/main" val="377015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EFB-0B2A-4EA6-89BE-A8D5C626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323557"/>
            <a:ext cx="11100114" cy="1173207"/>
          </a:xfrm>
        </p:spPr>
        <p:txBody>
          <a:bodyPr/>
          <a:lstStyle/>
          <a:p>
            <a:r>
              <a:rPr lang="en-GB" dirty="0"/>
              <a:t>Exercise 2</a:t>
            </a:r>
            <a:br>
              <a:rPr lang="en-GB" dirty="0"/>
            </a:br>
            <a:r>
              <a:rPr lang="en-GB" dirty="0"/>
              <a:t>What will your campaign look like?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E84942-DDA6-40BC-85B3-5DCDE8D6533A}"/>
              </a:ext>
            </a:extLst>
          </p:cNvPr>
          <p:cNvSpPr/>
          <p:nvPr/>
        </p:nvSpPr>
        <p:spPr>
          <a:xfrm>
            <a:off x="154745" y="1364566"/>
            <a:ext cx="116339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GB" altLang="en-US" sz="2400" b="1" dirty="0"/>
              <a:t>Who </a:t>
            </a:r>
            <a:r>
              <a:rPr lang="en-GB" altLang="en-US" sz="2400" dirty="0"/>
              <a:t>– do you want to target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en-US" sz="2400" b="1" dirty="0"/>
              <a:t>Why </a:t>
            </a:r>
            <a:r>
              <a:rPr lang="en-GB" altLang="en-US" sz="2400" dirty="0"/>
              <a:t>– do you want to do it/ say it, think about your business goals and objectives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en-US" sz="2400" b="1" dirty="0"/>
              <a:t>Where</a:t>
            </a:r>
            <a:r>
              <a:rPr lang="en-GB" altLang="en-US" sz="2400" dirty="0"/>
              <a:t> – do you want to say it (online/offline)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en-US" sz="2400" b="1" dirty="0"/>
              <a:t>When</a:t>
            </a:r>
            <a:r>
              <a:rPr lang="en-GB" altLang="en-US" sz="2400" dirty="0"/>
              <a:t> – are you going to say it – timing is crucial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en-US" sz="2400" b="1" dirty="0"/>
              <a:t>How</a:t>
            </a:r>
            <a:r>
              <a:rPr lang="en-GB" altLang="en-US" sz="2400" dirty="0"/>
              <a:t> – are you going to say it, think PR tactics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altLang="en-US" sz="2400" b="1" dirty="0"/>
              <a:t>What</a:t>
            </a:r>
            <a:r>
              <a:rPr lang="en-GB" altLang="en-US" sz="2400" dirty="0"/>
              <a:t> – what’s the hook, what do you want to say, the messaging needs to be bang on</a:t>
            </a:r>
          </a:p>
        </p:txBody>
      </p:sp>
    </p:spTree>
    <p:extLst>
      <p:ext uri="{BB962C8B-B14F-4D97-AF65-F5344CB8AC3E}">
        <p14:creationId xmlns:p14="http://schemas.microsoft.com/office/powerpoint/2010/main" val="1351553205"/>
      </p:ext>
    </p:extLst>
  </p:cSld>
  <p:clrMapOvr>
    <a:masterClrMapping/>
  </p:clrMapOvr>
</p:sld>
</file>

<file path=ppt/theme/theme1.xml><?xml version="1.0" encoding="utf-8"?>
<a:theme xmlns:a="http://schemas.openxmlformats.org/drawingml/2006/main" name="BG">
  <a:themeElements>
    <a:clrScheme name="business gateway 1">
      <a:dk1>
        <a:srgbClr val="3C3C3B"/>
      </a:dk1>
      <a:lt1>
        <a:srgbClr val="FFFFFF"/>
      </a:lt1>
      <a:dk2>
        <a:srgbClr val="3C3C3B"/>
      </a:dk2>
      <a:lt2>
        <a:srgbClr val="EAEDE8"/>
      </a:lt2>
      <a:accent1>
        <a:srgbClr val="00539F"/>
      </a:accent1>
      <a:accent2>
        <a:srgbClr val="00A0DE"/>
      </a:accent2>
      <a:accent3>
        <a:srgbClr val="008669"/>
      </a:accent3>
      <a:accent4>
        <a:srgbClr val="54B948"/>
      </a:accent4>
      <a:accent5>
        <a:srgbClr val="00539F"/>
      </a:accent5>
      <a:accent6>
        <a:srgbClr val="008669"/>
      </a:accent6>
      <a:hlink>
        <a:srgbClr val="54B948"/>
      </a:hlink>
      <a:folHlink>
        <a:srgbClr val="00A0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G" id="{64D6955A-C97A-49DB-BCCC-F17D35222DB2}" vid="{29658903-E318-4DAC-A64D-6B8A1ECD9D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346</Words>
  <Application>Microsoft Macintosh PowerPoint</Application>
  <PresentationFormat>Widescreen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BG</vt:lpstr>
      <vt:lpstr>   PR Tips for Business   Three Session Workbook   </vt:lpstr>
      <vt:lpstr>PowerPoint Presentation</vt:lpstr>
      <vt:lpstr>Exercise 1</vt:lpstr>
      <vt:lpstr>PowerPoint Presentation</vt:lpstr>
      <vt:lpstr>Exercise 2 </vt:lpstr>
      <vt:lpstr>Exercise 3 </vt:lpstr>
      <vt:lpstr>PowerPoint Presentation</vt:lpstr>
      <vt:lpstr>Exercise 1  </vt:lpstr>
      <vt:lpstr>Exercise 2 What will your campaign look like?</vt:lpstr>
      <vt:lpstr>PowerPoint Presentation</vt:lpstr>
      <vt:lpstr>Exercise 1 Make a start on your first press/media release  </vt:lpstr>
      <vt:lpstr>Exercise 2                       Create a ‘realistic’ media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PRESENTING YOUR BUSINESS</dc:title>
  <dc:creator>andy brown</dc:creator>
  <cp:lastModifiedBy>Steph McIntosh</cp:lastModifiedBy>
  <cp:revision>35</cp:revision>
  <dcterms:created xsi:type="dcterms:W3CDTF">2020-02-14T17:51:30Z</dcterms:created>
  <dcterms:modified xsi:type="dcterms:W3CDTF">2020-03-26T16:58:09Z</dcterms:modified>
</cp:coreProperties>
</file>